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2" r:id="rId1"/>
  </p:sldMasterIdLst>
  <p:notesMasterIdLst>
    <p:notesMasterId r:id="rId9"/>
  </p:notesMasterIdLst>
  <p:sldIdLst>
    <p:sldId id="280" r:id="rId2"/>
    <p:sldId id="260" r:id="rId3"/>
    <p:sldId id="261" r:id="rId4"/>
    <p:sldId id="265" r:id="rId5"/>
    <p:sldId id="266" r:id="rId6"/>
    <p:sldId id="277" r:id="rId7"/>
    <p:sldId id="281" r:id="rId8"/>
  </p:sldIdLst>
  <p:sldSz cx="9144000" cy="5143500" type="screen16x9"/>
  <p:notesSz cx="6858000" cy="9144000"/>
  <p:embeddedFontLst>
    <p:embeddedFont>
      <p:font typeface="Bahnschrift SemiLight SemiConde" panose="020B0502040204020203" pitchFamily="34" charset="0"/>
      <p:regular r:id="rId10"/>
    </p:embeddedFont>
    <p:embeddedFont>
      <p:font typeface="Bahnschrift SemiBold Condensed" panose="020B0502040204020203" pitchFamily="34" charset="0"/>
      <p:bold r:id="rId11"/>
    </p:embeddedFont>
    <p:embeddedFont>
      <p:font typeface="Bookman Old Style" panose="02050604050505020204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8A4D09-8C46-483A-B141-D4CAFE11E144}">
  <a:tblStyle styleId="{EF8A4D09-8C46-483A-B141-D4CAFE11E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109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f2cce1e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f2cce1e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70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1249ffcf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1249ffcf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42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c87bfb6c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c87bfb6c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34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c87bfb6c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c87bfb6c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11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c87bfb6cd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c87bfb6cd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0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1249ffcf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1249ffcf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08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589463" y="522675"/>
            <a:ext cx="3659400" cy="3990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4895138" y="522675"/>
            <a:ext cx="3659400" cy="3990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868764" y="260576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167911" y="260576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175524" y="1799261"/>
            <a:ext cx="24873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5481200" y="1799261"/>
            <a:ext cx="24873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675025"/>
            <a:ext cx="8553300" cy="37869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471488" dist="400050" dir="1014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016325" y="2936900"/>
            <a:ext cx="2927700" cy="9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696000" y="1273675"/>
            <a:ext cx="4390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ctrTitle"/>
          </p:nvPr>
        </p:nvSpPr>
        <p:spPr>
          <a:xfrm>
            <a:off x="1690800" y="1412200"/>
            <a:ext cx="57624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105100" y="2523638"/>
            <a:ext cx="49338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530750" y="928850"/>
            <a:ext cx="8613600" cy="3453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63750" y="1797660"/>
            <a:ext cx="4356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906025" y="2497480"/>
            <a:ext cx="4362000" cy="13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lvl="1" algn="r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538950" y="376525"/>
            <a:ext cx="8066100" cy="43983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471488" dist="400050" dir="10140000" algn="bl" rotWithShape="0">
              <a:srgbClr val="000000">
                <a:alpha val="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1018025" y="2439665"/>
            <a:ext cx="33951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018025" y="16954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Cormorant Garamond Medium"/>
              <a:buNone/>
              <a:defRPr sz="27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●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○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■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●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○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■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●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○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Lato"/>
              <a:buChar char="■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8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ihologvarna.com/wp-content/uploads/2022/01/image-22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3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12" y="389860"/>
            <a:ext cx="3253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Памятка. </a:t>
            </a:r>
            <a:endParaRPr lang="ru-RU" sz="2000" dirty="0" smtClean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Bookman Old Style" panose="02050604050505020204" pitchFamily="18" charset="0"/>
              </a:rPr>
              <a:t>Р</a:t>
            </a:r>
            <a:r>
              <a:rPr lang="ru-RU" sz="20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одителям </a:t>
            </a:r>
            <a:r>
              <a:rPr lang="ru-RU" sz="20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о внедрении ФОП ДОО?</a:t>
            </a:r>
            <a:endParaRPr lang="ru-RU" sz="20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1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163245" y="598141"/>
            <a:ext cx="5038286" cy="1188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ru-RU" sz="4800" dirty="0"/>
              <a:t>Что такое ФОП</a:t>
            </a:r>
            <a:endParaRPr sz="4800" dirty="0">
              <a:latin typeface="Bahnschrift SemiBold Condensed" panose="020B0502040204020203" pitchFamily="34" charset="0"/>
            </a:endParaRPr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1"/>
          </p:nvPr>
        </p:nvSpPr>
        <p:spPr>
          <a:xfrm>
            <a:off x="68753" y="1677546"/>
            <a:ext cx="5412648" cy="24337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ctr">
              <a:buNone/>
            </a:pPr>
            <a:r>
              <a:rPr lang="ru-RU" sz="1800" dirty="0" smtClean="0"/>
              <a:t>ФОП </a:t>
            </a:r>
            <a:r>
              <a:rPr lang="ru-RU" sz="1800" dirty="0"/>
              <a:t>(или ФООП) ДО – федеральная образовательная программа дошкольного образования</a:t>
            </a:r>
            <a:endParaRPr lang="ru-RU" sz="1800" dirty="0">
              <a:latin typeface="Bahnschrift SemiLight SemiConde" panose="020B0502040204020203" pitchFamily="34" charset="0"/>
            </a:endParaRPr>
          </a:p>
        </p:txBody>
      </p:sp>
      <p:pic>
        <p:nvPicPr>
          <p:cNvPr id="2050" name="Picture 2" descr="http://paidagogos.com/wp-content/uploads/2012/08/%D1%81%D1%87%D0%B0%D1%81%D1%82%D0%BB%D0%B8%D0%B2%D0%B0%D1%8F-%D1%81%D0%B5%D0%BC%D1%8C%D1%8F-%D0%B4%D0%B5%D1%82%D0%B8-%D0%B8-%D1%80%D0%BE%D0%B4%D0%B8%D1%82%D0%B5%D0%BB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31" y="1192408"/>
            <a:ext cx="3704941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488137" y="1416289"/>
            <a:ext cx="4979055" cy="1765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None/>
            </a:pPr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Организовать обучение и воспитание дошкольника как гражданина Российской Федерации, формировать основы его гражданской и культурной идентичности доступными по возрасту средствами;</a:t>
            </a:r>
          </a:p>
          <a:p>
            <a:pPr marL="139700" lvl="0" indent="0">
              <a:buNone/>
            </a:pPr>
            <a:endParaRPr lang="ru-RU" dirty="0" smtClean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139700" lvl="0" indent="0">
              <a:buNone/>
            </a:pPr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С</a:t>
            </a:r>
            <a:r>
              <a:rPr lang="ru-RU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оздать </a:t>
            </a:r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единое ядро содержания дошкольного образования;</a:t>
            </a:r>
          </a:p>
          <a:p>
            <a:pPr marL="139700" indent="0">
              <a:buNone/>
            </a:pPr>
            <a:endParaRPr lang="ru-RU" dirty="0" smtClean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139700" indent="0">
              <a:buNone/>
            </a:pPr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С</a:t>
            </a:r>
            <a:r>
              <a:rPr lang="ru-RU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оздать </a:t>
            </a:r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единое федеральное образовательное пространство воспитания и обучения детей, которое обеспечит и ребенку, и родителям равные, качественные условия дошкольного образования, вне зависимости от места проживания</a:t>
            </a:r>
            <a:endParaRPr dirty="0">
              <a:solidFill>
                <a:srgbClr val="7030A0"/>
              </a:solidFill>
              <a:latin typeface="Bookman Old Style" panose="02050604050505020204" pitchFamily="18" charset="0"/>
              <a:sym typeface="Lato"/>
            </a:endParaRPr>
          </a:p>
        </p:txBody>
      </p:sp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612389" y="343187"/>
            <a:ext cx="5768100" cy="996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Какая цель у внедрения ФОП</a:t>
            </a:r>
            <a:endParaRPr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5596634" y="1529375"/>
            <a:ext cx="2314800" cy="23076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"/>
          <p:cNvSpPr/>
          <p:nvPr/>
        </p:nvSpPr>
        <p:spPr>
          <a:xfrm>
            <a:off x="5851808" y="1355605"/>
            <a:ext cx="2283000" cy="230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https://ru.childdevelop.com.ua/doc/images/news/32/3217/family_best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33" y="1529375"/>
            <a:ext cx="2314801" cy="2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/>
          <p:nvPr/>
        </p:nvSpPr>
        <p:spPr>
          <a:xfrm>
            <a:off x="5015750" y="687850"/>
            <a:ext cx="3644400" cy="396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7"/>
          <p:cNvSpPr/>
          <p:nvPr/>
        </p:nvSpPr>
        <p:spPr>
          <a:xfrm>
            <a:off x="748550" y="687850"/>
            <a:ext cx="3644400" cy="396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subTitle" idx="1"/>
          </p:nvPr>
        </p:nvSpPr>
        <p:spPr>
          <a:xfrm>
            <a:off x="868764" y="1326911"/>
            <a:ext cx="3100800" cy="2389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buNone/>
            </a:pPr>
            <a:r>
              <a:rPr lang="ru-RU" dirty="0"/>
              <a:t>Учебно-методическая </a:t>
            </a:r>
            <a:r>
              <a:rPr lang="ru-RU" dirty="0" smtClean="0"/>
              <a:t>документация:</a:t>
            </a:r>
          </a:p>
          <a:p>
            <a:pPr marL="139700" indent="0" algn="just">
              <a:buNone/>
            </a:pPr>
            <a:r>
              <a:rPr lang="ru-RU" dirty="0" smtClean="0"/>
              <a:t>- федеральная </a:t>
            </a:r>
            <a:r>
              <a:rPr lang="ru-RU" dirty="0"/>
              <a:t>рабочая программа воспитания;</a:t>
            </a:r>
          </a:p>
          <a:p>
            <a:pPr marL="139700" lvl="0" indent="0" algn="just">
              <a:buNone/>
            </a:pPr>
            <a:r>
              <a:rPr lang="ru-RU" dirty="0" smtClean="0"/>
              <a:t>- федеральный </a:t>
            </a:r>
            <a:r>
              <a:rPr lang="ru-RU" dirty="0"/>
              <a:t>календарный план воспитательной работы;</a:t>
            </a:r>
          </a:p>
          <a:p>
            <a:pPr lvl="0" algn="just">
              <a:buFontTx/>
              <a:buChar char="-"/>
            </a:pPr>
            <a:r>
              <a:rPr lang="ru-RU" dirty="0" smtClean="0"/>
              <a:t>примерный </a:t>
            </a:r>
            <a:r>
              <a:rPr lang="ru-RU" dirty="0"/>
              <a:t>режим и распорядок дня групп</a:t>
            </a:r>
            <a:r>
              <a:rPr lang="ru-RU" dirty="0" smtClean="0"/>
              <a:t>.</a:t>
            </a:r>
          </a:p>
          <a:p>
            <a:pPr lvl="0" algn="just">
              <a:buFontTx/>
              <a:buChar char="-"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Единые для Российской Федерации базовые объем и содержание дошкольного образования, планируемые результаты освоения образовательной программы</a:t>
            </a:r>
            <a:endParaRPr dirty="0">
              <a:latin typeface="Bahnschrift SemiLight SemiConde" panose="020B0502040204020203" pitchFamily="34" charset="0"/>
            </a:endParaRPr>
          </a:p>
        </p:txBody>
      </p:sp>
      <p:sp>
        <p:nvSpPr>
          <p:cNvPr id="281" name="Google Shape;281;p37"/>
          <p:cNvSpPr txBox="1">
            <a:spLocks noGrp="1"/>
          </p:cNvSpPr>
          <p:nvPr>
            <p:ph type="title"/>
          </p:nvPr>
        </p:nvSpPr>
        <p:spPr>
          <a:xfrm>
            <a:off x="720920" y="687850"/>
            <a:ext cx="3396488" cy="707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Что входит в ФОП</a:t>
            </a:r>
            <a:endParaRPr sz="2800" dirty="0">
              <a:latin typeface="Bahnschrift SemiBold Condensed" panose="020B0502040204020203" pitchFamily="34" charset="0"/>
            </a:endParaRPr>
          </a:p>
        </p:txBody>
      </p:sp>
      <p:pic>
        <p:nvPicPr>
          <p:cNvPr id="4098" name="Picture 2" descr="https://pershyj.com/uploaded/images/thumbs/630x480/h5/uo/mbHnyoOxqxZXr0iGyKneTWIn4hz9wxiuDlYzLFPI.jpeg?v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50" y="797521"/>
            <a:ext cx="3475107" cy="37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/>
          <p:nvPr/>
        </p:nvSpPr>
        <p:spPr>
          <a:xfrm>
            <a:off x="79275" y="789150"/>
            <a:ext cx="8604900" cy="377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8"/>
          <p:cNvSpPr/>
          <p:nvPr/>
        </p:nvSpPr>
        <p:spPr>
          <a:xfrm>
            <a:off x="0" y="665825"/>
            <a:ext cx="8560800" cy="38166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8"/>
          <p:cNvSpPr txBox="1">
            <a:spLocks noGrp="1"/>
          </p:cNvSpPr>
          <p:nvPr>
            <p:ph type="title"/>
          </p:nvPr>
        </p:nvSpPr>
        <p:spPr>
          <a:xfrm>
            <a:off x="3403218" y="1070125"/>
            <a:ext cx="5067013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Что будет обязательным для всех детских садов</a:t>
            </a:r>
            <a:endParaRPr sz="2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Bahnschrift SemiBold Condensed" panose="020B0502040204020203" pitchFamily="34" charset="0"/>
            </a:endParaRPr>
          </a:p>
        </p:txBody>
      </p:sp>
      <p:sp>
        <p:nvSpPr>
          <p:cNvPr id="291" name="Google Shape;291;p38"/>
          <p:cNvSpPr txBox="1">
            <a:spLocks noGrp="1"/>
          </p:cNvSpPr>
          <p:nvPr>
            <p:ph type="body" idx="1"/>
          </p:nvPr>
        </p:nvSpPr>
        <p:spPr>
          <a:xfrm>
            <a:off x="4269492" y="1973179"/>
            <a:ext cx="4131988" cy="1782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7030A0"/>
                </a:solidFill>
              </a:rPr>
              <a:t>ФОП ДО определяет объем, содержание, планируемые результаты обязательной части образовательной программы дошкольного образования, которую реализует детский сад. Обязательной к выполнению станет и федеральная рабочая программа воспитания, и федеральный календарный план воспитательной работы</a:t>
            </a:r>
            <a:endParaRPr dirty="0">
              <a:solidFill>
                <a:srgbClr val="7030A0"/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5122" name="Picture 2" descr="https://lifeimg.pravda.com/images/doc/8/c/8c4efd7-happy-family6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0" y="185629"/>
            <a:ext cx="3203839" cy="47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9"/>
          <p:cNvSpPr/>
          <p:nvPr/>
        </p:nvSpPr>
        <p:spPr>
          <a:xfrm>
            <a:off x="4994325" y="1240975"/>
            <a:ext cx="2991000" cy="3327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9"/>
          <p:cNvSpPr/>
          <p:nvPr/>
        </p:nvSpPr>
        <p:spPr>
          <a:xfrm>
            <a:off x="5113948" y="1393450"/>
            <a:ext cx="2991000" cy="3327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9"/>
          <p:cNvSpPr/>
          <p:nvPr/>
        </p:nvSpPr>
        <p:spPr>
          <a:xfrm>
            <a:off x="948125" y="1240975"/>
            <a:ext cx="2991000" cy="3327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9"/>
          <p:cNvSpPr/>
          <p:nvPr/>
        </p:nvSpPr>
        <p:spPr>
          <a:xfrm>
            <a:off x="1075285" y="1393450"/>
            <a:ext cx="2991000" cy="3327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9"/>
          <p:cNvSpPr txBox="1">
            <a:spLocks noGrp="1"/>
          </p:cNvSpPr>
          <p:nvPr>
            <p:ph type="title"/>
          </p:nvPr>
        </p:nvSpPr>
        <p:spPr>
          <a:xfrm>
            <a:off x="948125" y="582648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Как будут применять ФОП</a:t>
            </a:r>
            <a:endParaRPr dirty="0">
              <a:latin typeface="Bahnschrift SemiBold Condensed" panose="020B0502040204020203" pitchFamily="34" charset="0"/>
            </a:endParaRPr>
          </a:p>
        </p:txBody>
      </p:sp>
      <p:sp>
        <p:nvSpPr>
          <p:cNvPr id="578" name="Google Shape;578;p49"/>
          <p:cNvSpPr txBox="1"/>
          <p:nvPr/>
        </p:nvSpPr>
        <p:spPr>
          <a:xfrm>
            <a:off x="1237534" y="1595044"/>
            <a:ext cx="2564445" cy="24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dirty="0">
                <a:solidFill>
                  <a:schemeClr val="bg2"/>
                </a:solidFill>
              </a:rPr>
              <a:t>ФОП станет основой для разработки образовательной программы детского сада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</a:p>
          <a:p>
            <a:pPr lvl="0" algn="just"/>
            <a:endParaRPr lang="ru-RU" dirty="0">
              <a:solidFill>
                <a:schemeClr val="bg2"/>
              </a:solidFill>
            </a:endParaRPr>
          </a:p>
          <a:p>
            <a:pPr lvl="0" algn="just"/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Детские сады сохраняют право разработки собственных образовательных программ, но их содержание и планируемые результаты должны быть не ниже, чем в ФОП</a:t>
            </a:r>
            <a:endParaRPr dirty="0">
              <a:solidFill>
                <a:schemeClr val="bg2"/>
              </a:solidFill>
              <a:latin typeface="Bahnschrift SemiBold Condensed" panose="020B0502040204020203" pitchFamily="34" charset="0"/>
              <a:ea typeface="Cormorant Garamond"/>
              <a:cs typeface="Cormorant Garamond"/>
              <a:sym typeface="Cormorant Garamond"/>
            </a:endParaRPr>
          </a:p>
        </p:txBody>
      </p:sp>
      <p:pic>
        <p:nvPicPr>
          <p:cNvPr id="6150" name="Picture 6" descr="https://cdn.w2w.com.ua/wp-content/uploads/2022/08/kak-vesti-sebja-kak-muzhchina-pravila-povedenija-nastojashhih-muzhchin-c68f0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85" y="1393449"/>
            <a:ext cx="2863840" cy="31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554539" y="2316938"/>
            <a:ext cx="4979055" cy="1765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ctr">
              <a:buNone/>
            </a:pPr>
            <a:r>
              <a:rPr lang="ru-RU" sz="2000" dirty="0">
                <a:solidFill>
                  <a:srgbClr val="7030A0"/>
                </a:solidFill>
                <a:latin typeface="Bookman Old Style" panose="02050604050505020204" pitchFamily="18" charset="0"/>
              </a:rPr>
              <a:t>Переход на ФОП запланирован к 1 сентября 2023 года</a:t>
            </a:r>
            <a:endParaRPr sz="2000" dirty="0">
              <a:solidFill>
                <a:srgbClr val="7030A0"/>
              </a:solidFill>
              <a:latin typeface="Bookman Old Style" panose="02050604050505020204" pitchFamily="18" charset="0"/>
              <a:sym typeface="Lato"/>
            </a:endParaRPr>
          </a:p>
        </p:txBody>
      </p:sp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612389" y="467513"/>
            <a:ext cx="6661560" cy="872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Когда детские сады перейдут на ФОП</a:t>
            </a:r>
            <a:endParaRPr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5596634" y="1529375"/>
            <a:ext cx="2314800" cy="23076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"/>
          <p:cNvSpPr/>
          <p:nvPr/>
        </p:nvSpPr>
        <p:spPr>
          <a:xfrm>
            <a:off x="5893059" y="1279979"/>
            <a:ext cx="2283000" cy="230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 descr="https://avatars.dzeninfra.ru/get-zen_doc/1538671/pub_5d0df874b6f01e00afeece8c_5d0df88b25d6b400af56719a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34" y="1529374"/>
            <a:ext cx="2314800" cy="230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24202"/>
      </p:ext>
    </p:extLst>
  </p:cSld>
  <p:clrMapOvr>
    <a:masterClrMapping/>
  </p:clrMapOvr>
</p:sld>
</file>

<file path=ppt/theme/theme1.xml><?xml version="1.0" encoding="utf-8"?>
<a:theme xmlns:a="http://schemas.openxmlformats.org/drawingml/2006/main" name="New Year Goals by Slidesgo">
  <a:themeElements>
    <a:clrScheme name="Simple Light">
      <a:dk1>
        <a:srgbClr val="191818"/>
      </a:dk1>
      <a:lt1>
        <a:srgbClr val="EEEDEE"/>
      </a:lt1>
      <a:dk2>
        <a:srgbClr val="CFA667"/>
      </a:dk2>
      <a:lt2>
        <a:srgbClr val="C7C0B5"/>
      </a:lt2>
      <a:accent1>
        <a:srgbClr val="B9B5AA"/>
      </a:accent1>
      <a:accent2>
        <a:srgbClr val="84827B"/>
      </a:accent2>
      <a:accent3>
        <a:srgbClr val="EBE4E0"/>
      </a:accent3>
      <a:accent4>
        <a:srgbClr val="FFFFFF"/>
      </a:accent4>
      <a:accent5>
        <a:srgbClr val="FFFFFF"/>
      </a:accent5>
      <a:accent6>
        <a:srgbClr val="FFFFFF"/>
      </a:accent6>
      <a:hlink>
        <a:srgbClr val="2525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169</Words>
  <Application>Microsoft Office PowerPoint</Application>
  <PresentationFormat>Экран (16:9)</PresentationFormat>
  <Paragraphs>25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Lato</vt:lpstr>
      <vt:lpstr>Arial</vt:lpstr>
      <vt:lpstr>Cormorant Garamond Medium</vt:lpstr>
      <vt:lpstr>Bahnschrift SemiLight SemiConde</vt:lpstr>
      <vt:lpstr>Cormorant Garamond</vt:lpstr>
      <vt:lpstr>Bahnschrift SemiBold Condensed</vt:lpstr>
      <vt:lpstr>Bookman Old Style</vt:lpstr>
      <vt:lpstr>New Year Goals by Slidesgo</vt:lpstr>
      <vt:lpstr>Презентация PowerPoint</vt:lpstr>
      <vt:lpstr>Что такое ФОП</vt:lpstr>
      <vt:lpstr>Какая цель у внедрения ФОП</vt:lpstr>
      <vt:lpstr>Что входит в ФОП</vt:lpstr>
      <vt:lpstr>Что будет обязательным для всех детских садов </vt:lpstr>
      <vt:lpstr>Как будут применять ФОП</vt:lpstr>
      <vt:lpstr>Когда детские сады перейдут на ФОП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Стильный шаблон</dc:title>
  <dc:creator>Забарова Ольга</dc:creator>
  <cp:lastModifiedBy>MSI</cp:lastModifiedBy>
  <cp:revision>9</cp:revision>
  <dcterms:modified xsi:type="dcterms:W3CDTF">2023-12-04T19:26:33Z</dcterms:modified>
</cp:coreProperties>
</file>